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66" r:id="rId3"/>
    <p:sldId id="269" r:id="rId4"/>
    <p:sldId id="267" r:id="rId5"/>
    <p:sldId id="27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9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ummer0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Необходимые предметы</a:t>
            </a:r>
            <a:endParaRPr lang="ru-RU" sz="4000" dirty="0">
              <a:solidFill>
                <a:srgbClr val="FFFF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6794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78696"/>
                <a:gridCol w="5050904"/>
              </a:tblGrid>
              <a:tr h="286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Наименование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Есть в наличии? (да, нет, + комментарии)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1. Палатка </a:t>
                      </a: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(указать количество мест)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6120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2. Спальный </a:t>
                      </a: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мешок, или тёплое 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одеяло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5040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3. Мобильный </a:t>
                      </a: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телефон с 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SIM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-картой*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3960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4. Телескоп </a:t>
                      </a: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и др. астроаппаратура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28808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5. Ноутбук </a:t>
                      </a: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с доступом в Интернет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6. Видео/фотокамера, фонарь (кр. ф.)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7. Металлодетектор </a:t>
                      </a: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грунтовой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8. Лопата </a:t>
                      </a: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компактная - «сапёрная»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5761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9. </a:t>
                      </a:r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GPS</a:t>
                      </a: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-навигатор, или компас с 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картой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4681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10. Котелок </a:t>
                      </a: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походный (указать объём)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3601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11. Топор</a:t>
                      </a: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, пила (чехол обязателен)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12. Нож</a:t>
                      </a: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, ложка, вилка, тарелка, чашка*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13. Зажигалка </a:t>
                      </a: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/ спички / 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газеты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14.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Средства </a:t>
                      </a: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личной гигиены*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15. Медикаменты </a:t>
                      </a: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(аптечка)*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5402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16. Крупы: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гречневая, овсяная, рис и др.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5402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17. Макарон. изделия, сухари,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печенье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5402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18.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 Картофель, морковь, лук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5402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19. Сахар, соль, лавр, специи, чай, кофе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4322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20. Средства </a:t>
                      </a: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защиты от насекомых*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21. Тёплая </a:t>
                      </a: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и от дождя верхняя </a:t>
                      </a: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одежда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22. Головной </a:t>
                      </a: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убор и «походная» обувь*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3114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23. Личные </a:t>
                      </a:r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документы (паспорт и др.)*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* Данный инвентарь обязательно нужно иметь в наличии каждому, остальной возможно «корректировать» между участниками экспедиции, или вообще обойтись без него,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на усмотрение каждого участника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. При желании и личной необходимости, можно брать с собой другие предметы (косметику, рыболовные снасти и др.). Не рекомендуется брать с собой ювелирные украшения, ответственность за сохранность всех своих личных вещей полностью лежит на их владельце.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Обязательные условия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000" dirty="0" smtClean="0">
                <a:solidFill>
                  <a:srgbClr val="FFFF00"/>
                </a:solidFill>
              </a:rPr>
              <a:t>На время проведения экспедиции, все её участники должны</a:t>
            </a:r>
          </a:p>
          <a:p>
            <a:pPr marL="457200" indent="-457200">
              <a:buNone/>
            </a:pPr>
            <a:r>
              <a:rPr lang="ru-RU" sz="2000" dirty="0" smtClean="0">
                <a:solidFill>
                  <a:srgbClr val="FFFF00"/>
                </a:solidFill>
              </a:rPr>
              <a:t>	придерживаться правил и условий организационного комитета;</a:t>
            </a:r>
          </a:p>
          <a:p>
            <a:pPr marL="457200" indent="-457200">
              <a:buAutoNum type="arabicPeriod" startAt="2"/>
            </a:pPr>
            <a:r>
              <a:rPr lang="ru-RU" sz="2000" dirty="0" smtClean="0">
                <a:solidFill>
                  <a:srgbClr val="FFFF00"/>
                </a:solidFill>
              </a:rPr>
              <a:t>Все собранные участниками экспедиции образцы для </a:t>
            </a:r>
          </a:p>
          <a:p>
            <a:pPr marL="457200" indent="-457200">
              <a:buNone/>
            </a:pPr>
            <a:r>
              <a:rPr lang="ru-RU" sz="2000" dirty="0" smtClean="0">
                <a:solidFill>
                  <a:srgbClr val="FFFF00"/>
                </a:solidFill>
              </a:rPr>
              <a:t>	дальнейшего анализа передаются организационному комитету, представляющему Комитет по метеоритам НАН Украины;</a:t>
            </a:r>
          </a:p>
          <a:p>
            <a:pPr marL="457200" indent="-457200">
              <a:buAutoNum type="arabicPeriod" startAt="3"/>
            </a:pPr>
            <a:r>
              <a:rPr lang="ru-RU" sz="2000" dirty="0" smtClean="0">
                <a:solidFill>
                  <a:srgbClr val="FFFF00"/>
                </a:solidFill>
              </a:rPr>
              <a:t>Для поддержания чистоты на месте, необходимо использовать </a:t>
            </a:r>
          </a:p>
          <a:p>
            <a:pPr marL="457200" indent="-457200">
              <a:buNone/>
            </a:pPr>
            <a:r>
              <a:rPr lang="ru-RU" sz="2000" dirty="0" smtClean="0">
                <a:solidFill>
                  <a:srgbClr val="FFFF00"/>
                </a:solidFill>
              </a:rPr>
              <a:t>	специализированные места избавления от бытового и другого </a:t>
            </a:r>
          </a:p>
          <a:p>
            <a:pPr marL="457200" indent="-457200">
              <a:buNone/>
            </a:pPr>
            <a:r>
              <a:rPr lang="ru-RU" sz="2000" dirty="0" smtClean="0">
                <a:solidFill>
                  <a:srgbClr val="FFFF00"/>
                </a:solidFill>
              </a:rPr>
              <a:t>	мусора (баки, урны и т.д.), бумага и картон сжигаются в костре;</a:t>
            </a:r>
          </a:p>
          <a:p>
            <a:pPr marL="457200" indent="-457200">
              <a:buAutoNum type="arabicPeriod" startAt="4"/>
            </a:pPr>
            <a:r>
              <a:rPr lang="ru-RU" sz="2000" dirty="0" smtClean="0">
                <a:solidFill>
                  <a:srgbClr val="FFFF00"/>
                </a:solidFill>
              </a:rPr>
              <a:t>Строго запрещено: употребление алкогольных напитков и всех наркотических средств в большом количестве, использование взрывчатых веществ, хранение и ношение любого оружия без соответствующих разрешений правоохранительных органов;</a:t>
            </a:r>
          </a:p>
          <a:p>
            <a:pPr marL="457200" indent="-457200">
              <a:buAutoNum type="arabicPeriod" startAt="4"/>
            </a:pPr>
            <a:r>
              <a:rPr lang="ru-RU" sz="2000" dirty="0" smtClean="0">
                <a:solidFill>
                  <a:srgbClr val="FFFF00"/>
                </a:solidFill>
              </a:rPr>
              <a:t>К участию в экспедиции допускаются только представители </a:t>
            </a:r>
          </a:p>
          <a:p>
            <a:pPr marL="457200" indent="-457200">
              <a:buNone/>
            </a:pPr>
            <a:r>
              <a:rPr lang="ru-RU" sz="2000" dirty="0" smtClean="0">
                <a:solidFill>
                  <a:srgbClr val="FFFF00"/>
                </a:solidFill>
              </a:rPr>
              <a:t>	организаций, которые имеют отношение к астрономии.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Регистрационная анкета участника</a:t>
            </a:r>
            <a:endParaRPr lang="ru-RU" sz="4000" dirty="0">
              <a:solidFill>
                <a:srgbClr val="FFFF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50474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0864"/>
                <a:gridCol w="3538736"/>
              </a:tblGrid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0" dirty="0" smtClean="0">
                          <a:latin typeface="+mn-lt"/>
                          <a:ea typeface="Calibri"/>
                          <a:cs typeface="Times New Roman"/>
                        </a:rPr>
                        <a:t>1. Ф.И.О.</a:t>
                      </a:r>
                      <a:r>
                        <a:rPr lang="ru-RU" sz="1400" b="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0" dirty="0" smtClean="0">
                          <a:latin typeface="+mn-lt"/>
                          <a:ea typeface="Calibri"/>
                          <a:cs typeface="Times New Roman"/>
                        </a:rPr>
                        <a:t>(полностью</a:t>
                      </a:r>
                      <a:r>
                        <a:rPr lang="ru-RU" sz="1400" b="0" dirty="0"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0" dirty="0" smtClean="0">
                          <a:latin typeface="+mn-lt"/>
                          <a:ea typeface="Calibri"/>
                          <a:cs typeface="Times New Roman"/>
                        </a:rPr>
                        <a:t>2. Астрономическая организация (принадлежность)</a:t>
                      </a:r>
                      <a:endParaRPr lang="ru-RU" sz="14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0" dirty="0" smtClean="0">
                          <a:latin typeface="+mn-lt"/>
                          <a:ea typeface="Calibri"/>
                          <a:cs typeface="Times New Roman"/>
                        </a:rPr>
                        <a:t>3. Дата рождения</a:t>
                      </a:r>
                      <a:r>
                        <a:rPr lang="ru-RU" sz="1400" b="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0" dirty="0" smtClean="0">
                          <a:latin typeface="+mn-lt"/>
                          <a:ea typeface="Calibri"/>
                          <a:cs typeface="Times New Roman"/>
                        </a:rPr>
                        <a:t>(число</a:t>
                      </a:r>
                      <a:r>
                        <a:rPr lang="ru-RU" sz="1400" b="0" dirty="0">
                          <a:latin typeface="+mn-lt"/>
                          <a:ea typeface="Calibri"/>
                          <a:cs typeface="Times New Roman"/>
                        </a:rPr>
                        <a:t>, месяц, год)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0" dirty="0" smtClean="0">
                          <a:latin typeface="+mn-lt"/>
                          <a:ea typeface="Calibri"/>
                          <a:cs typeface="Times New Roman"/>
                        </a:rPr>
                        <a:t>4. Паспорт</a:t>
                      </a:r>
                      <a:r>
                        <a:rPr lang="ru-RU" sz="1400" b="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0" dirty="0" smtClean="0">
                          <a:latin typeface="+mn-lt"/>
                          <a:ea typeface="Calibri"/>
                          <a:cs typeface="Times New Roman"/>
                        </a:rPr>
                        <a:t>(серия</a:t>
                      </a:r>
                      <a:r>
                        <a:rPr lang="ru-RU" sz="1400" b="0" dirty="0">
                          <a:latin typeface="+mn-lt"/>
                          <a:ea typeface="Calibri"/>
                          <a:cs typeface="Times New Roman"/>
                        </a:rPr>
                        <a:t>, номер)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0" dirty="0" smtClean="0">
                          <a:latin typeface="+mn-lt"/>
                          <a:ea typeface="Calibri"/>
                          <a:cs typeface="Times New Roman"/>
                        </a:rPr>
                        <a:t>5. Место проживания</a:t>
                      </a:r>
                      <a:r>
                        <a:rPr lang="ru-RU" sz="1400" b="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0" dirty="0" smtClean="0">
                          <a:latin typeface="+mn-lt"/>
                          <a:ea typeface="Calibri"/>
                          <a:cs typeface="Times New Roman"/>
                        </a:rPr>
                        <a:t>(город</a:t>
                      </a:r>
                      <a:r>
                        <a:rPr lang="ru-RU" sz="1400" b="0" dirty="0">
                          <a:latin typeface="+mn-lt"/>
                          <a:ea typeface="Calibri"/>
                          <a:cs typeface="Times New Roman"/>
                        </a:rPr>
                        <a:t>, улица, дом, квартира)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0" dirty="0" smtClean="0">
                          <a:latin typeface="+mn-lt"/>
                          <a:ea typeface="Calibri"/>
                          <a:cs typeface="Times New Roman"/>
                        </a:rPr>
                        <a:t>6. Контактные телефоны</a:t>
                      </a:r>
                      <a:r>
                        <a:rPr lang="ru-RU" sz="1400" b="0" baseline="0" dirty="0" smtClean="0">
                          <a:latin typeface="+mn-lt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ru-RU" sz="1400" b="0" dirty="0" smtClean="0">
                          <a:latin typeface="+mn-lt"/>
                          <a:ea typeface="Calibri"/>
                          <a:cs typeface="Times New Roman"/>
                        </a:rPr>
                        <a:t>мобильный</a:t>
                      </a:r>
                      <a:r>
                        <a:rPr lang="ru-RU" sz="1400" b="0" dirty="0">
                          <a:latin typeface="+mn-lt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b="0" dirty="0" smtClean="0">
                          <a:latin typeface="+mn-lt"/>
                          <a:ea typeface="Calibri"/>
                          <a:cs typeface="Times New Roman"/>
                        </a:rPr>
                        <a:t>рабочий, домашний</a:t>
                      </a:r>
                      <a:r>
                        <a:rPr lang="ru-RU" sz="1400" b="0" dirty="0">
                          <a:latin typeface="+mn-lt"/>
                          <a:ea typeface="Calibri"/>
                          <a:cs typeface="Times New Roman"/>
                        </a:rPr>
                        <a:t>)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0" dirty="0" smtClean="0">
                          <a:latin typeface="+mn-lt"/>
                          <a:ea typeface="Calibri"/>
                          <a:cs typeface="Times New Roman"/>
                        </a:rPr>
                        <a:t>7. Дополнительные контакты</a:t>
                      </a:r>
                      <a:r>
                        <a:rPr lang="ru-RU" sz="1400" b="0" baseline="0" dirty="0" smtClean="0"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b="0" dirty="0" smtClean="0">
                          <a:latin typeface="+mn-lt"/>
                          <a:ea typeface="Calibri"/>
                          <a:cs typeface="Times New Roman"/>
                        </a:rPr>
                        <a:t>(близкие</a:t>
                      </a:r>
                      <a:r>
                        <a:rPr lang="ru-RU" sz="1400" b="0" dirty="0">
                          <a:latin typeface="+mn-lt"/>
                          <a:ea typeface="Calibri"/>
                          <a:cs typeface="Times New Roman"/>
                        </a:rPr>
                        <a:t>, друзья, коллеги)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0" dirty="0" smtClean="0">
                          <a:latin typeface="+mn-lt"/>
                          <a:ea typeface="Calibri"/>
                          <a:cs typeface="Times New Roman"/>
                        </a:rPr>
                        <a:t>8. Медицинские данные (на что аллергия</a:t>
                      </a:r>
                      <a:r>
                        <a:rPr lang="ru-RU" sz="1400" b="0" dirty="0">
                          <a:latin typeface="+mn-lt"/>
                          <a:ea typeface="Calibri"/>
                          <a:cs typeface="Times New Roman"/>
                        </a:rPr>
                        <a:t>, группа </a:t>
                      </a:r>
                      <a:r>
                        <a:rPr lang="ru-RU" sz="1400" b="0" dirty="0" smtClean="0">
                          <a:latin typeface="+mn-lt"/>
                          <a:ea typeface="Calibri"/>
                          <a:cs typeface="Times New Roman"/>
                        </a:rPr>
                        <a:t>крови)</a:t>
                      </a:r>
                      <a:endParaRPr lang="ru-RU" sz="14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0" dirty="0" smtClean="0">
                          <a:latin typeface="+mn-lt"/>
                          <a:ea typeface="Calibri"/>
                          <a:cs typeface="Times New Roman"/>
                        </a:rPr>
                        <a:t>9. Есть ли навыки</a:t>
                      </a:r>
                      <a:r>
                        <a:rPr lang="ru-RU" sz="1400" b="0" baseline="0" dirty="0" smtClean="0">
                          <a:latin typeface="+mn-lt"/>
                          <a:ea typeface="Calibri"/>
                          <a:cs typeface="Times New Roman"/>
                        </a:rPr>
                        <a:t> (образование) – медицина, кулинария</a:t>
                      </a:r>
                      <a:endParaRPr lang="ru-RU" sz="1400" b="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charset="0"/>
                        <a:buNone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Конфиденциальность гарантируется. Информация из анкеты используется для контактов с участником экспедиции и разглашается в рамках законодательства Украины, например: при возникновении несчастных случаев, при официальных запросах правоохранительных органов (милиция, прокуратура, суды) и т.д.</a:t>
                      </a: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FFFF00"/>
                </a:solidFill>
              </a:rPr>
              <a:t>Организационный комитет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2181920"/>
          </a:xfrm>
        </p:spPr>
        <p:txBody>
          <a:bodyPr>
            <a:normAutofit/>
          </a:bodyPr>
          <a:lstStyle/>
          <a:p>
            <a:r>
              <a:rPr lang="ru-RU" sz="1400" dirty="0" smtClean="0">
                <a:solidFill>
                  <a:srgbClr val="FFFF00"/>
                </a:solidFill>
              </a:rPr>
              <a:t>Горбанёв Юрий Михайлович,</a:t>
            </a:r>
          </a:p>
          <a:p>
            <a:r>
              <a:rPr lang="ru-RU" sz="1400" dirty="0" smtClean="0">
                <a:solidFill>
                  <a:srgbClr val="FFFF00"/>
                </a:solidFill>
              </a:rPr>
              <a:t>Кандидат физико-математических наук,</a:t>
            </a:r>
          </a:p>
          <a:p>
            <a:r>
              <a:rPr lang="ru-RU" sz="1400" dirty="0" smtClean="0">
                <a:solidFill>
                  <a:srgbClr val="FFFF00"/>
                </a:solidFill>
              </a:rPr>
              <a:t>Старший научный сотрудник и руководитель метеорной группы Одесского гос. университета,</a:t>
            </a:r>
          </a:p>
          <a:p>
            <a:r>
              <a:rPr lang="ru-RU" sz="1400" dirty="0" smtClean="0">
                <a:solidFill>
                  <a:srgbClr val="FFFF00"/>
                </a:solidFill>
              </a:rPr>
              <a:t>Член Комитета по метеоритам НАН Украины.</a:t>
            </a:r>
          </a:p>
          <a:p>
            <a:r>
              <a:rPr lang="ru-RU" sz="1400" dirty="0" smtClean="0">
                <a:solidFill>
                  <a:srgbClr val="FFFF00"/>
                </a:solidFill>
              </a:rPr>
              <a:t>Конт. тел.: (050) 3366985.</a:t>
            </a:r>
          </a:p>
          <a:p>
            <a:endParaRPr lang="ru-RU" sz="1400" dirty="0" smtClean="0">
              <a:solidFill>
                <a:srgbClr val="FFFF00"/>
              </a:solidFill>
            </a:endParaRPr>
          </a:p>
          <a:p>
            <a:endParaRPr lang="ru-RU" sz="1400" dirty="0" smtClean="0">
              <a:solidFill>
                <a:srgbClr val="FFFF00"/>
              </a:solidFill>
            </a:endParaRPr>
          </a:p>
        </p:txBody>
      </p:sp>
      <p:pic>
        <p:nvPicPr>
          <p:cNvPr id="8" name="Содержимое 7" descr="Ym2007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115616" y="3717032"/>
            <a:ext cx="2442143" cy="2869519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2181920"/>
          </a:xfrm>
        </p:spPr>
        <p:txBody>
          <a:bodyPr>
            <a:noAutofit/>
          </a:bodyPr>
          <a:lstStyle/>
          <a:p>
            <a:r>
              <a:rPr lang="ru-RU" sz="1400" dirty="0" smtClean="0">
                <a:solidFill>
                  <a:srgbClr val="FFFF00"/>
                </a:solidFill>
              </a:rPr>
              <a:t>Ковалёв Александр Владимирович,</a:t>
            </a:r>
          </a:p>
          <a:p>
            <a:r>
              <a:rPr lang="ru-RU" sz="1400" dirty="0" smtClean="0">
                <a:solidFill>
                  <a:srgbClr val="FFFF00"/>
                </a:solidFill>
              </a:rPr>
              <a:t>Глава Дн-вского уфологического центра, </a:t>
            </a:r>
          </a:p>
          <a:p>
            <a:r>
              <a:rPr lang="ru-RU" sz="1400" dirty="0" smtClean="0">
                <a:solidFill>
                  <a:srgbClr val="FFFF00"/>
                </a:solidFill>
              </a:rPr>
              <a:t>Член Клуба любителей астрономии «АстроДнепр» Днепропетровского планетария,</a:t>
            </a:r>
          </a:p>
          <a:p>
            <a:r>
              <a:rPr lang="ru-RU" sz="1400" dirty="0" smtClean="0">
                <a:solidFill>
                  <a:srgbClr val="FFFF00"/>
                </a:solidFill>
              </a:rPr>
              <a:t>Член Комитета по метеоритам НАН Украины.</a:t>
            </a:r>
          </a:p>
          <a:p>
            <a:r>
              <a:rPr lang="ru-RU" sz="1400" dirty="0" smtClean="0">
                <a:solidFill>
                  <a:srgbClr val="FFFF00"/>
                </a:solidFill>
              </a:rPr>
              <a:t>Конт. тел.: (066) 5554555, (067) 8333383.</a:t>
            </a:r>
          </a:p>
          <a:p>
            <a:endParaRPr lang="ru-RU" sz="1400" dirty="0" smtClean="0">
              <a:solidFill>
                <a:srgbClr val="FFFF00"/>
              </a:solidFill>
            </a:endParaRPr>
          </a:p>
          <a:p>
            <a:endParaRPr lang="ru-RU" sz="1400" dirty="0"/>
          </a:p>
        </p:txBody>
      </p:sp>
      <p:pic>
        <p:nvPicPr>
          <p:cNvPr id="7" name="Содержимое 6" descr="a_6d6a8540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724128" y="3717032"/>
            <a:ext cx="1728192" cy="288032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</TotalTime>
  <Words>503</Words>
  <Application>Microsoft Office PowerPoint</Application>
  <PresentationFormat>Экран (4:3)</PresentationFormat>
  <Paragraphs>60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Необходимые предметы</vt:lpstr>
      <vt:lpstr>Обязательные условия</vt:lpstr>
      <vt:lpstr>Регистрационная анкета участника</vt:lpstr>
      <vt:lpstr>Организационный комитет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Астрономическая экспедиция «Крымка-2011»</dc:title>
  <dc:creator>Ковалёв</dc:creator>
  <cp:lastModifiedBy>Ковалёв</cp:lastModifiedBy>
  <cp:revision>117</cp:revision>
  <dcterms:created xsi:type="dcterms:W3CDTF">2011-05-12T08:42:08Z</dcterms:created>
  <dcterms:modified xsi:type="dcterms:W3CDTF">2011-06-08T06:54:14Z</dcterms:modified>
</cp:coreProperties>
</file>